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0" autoAdjust="0"/>
  </p:normalViewPr>
  <p:slideViewPr>
    <p:cSldViewPr snapToGrid="0">
      <p:cViewPr varScale="1">
        <p:scale>
          <a:sx n="102" d="100"/>
          <a:sy n="102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177D2-85CD-4DDA-BE4C-B0C8D11C8C3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E952-34FF-48C4-BB3B-2152EBC44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1061-93EB-4B23-826A-97BA1BEC0C25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EART30351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Vertical wind shear, ∂</a:t>
            </a:r>
            <a:r>
              <a:rPr lang="en-GB" b="1" dirty="0" smtClean="0"/>
              <a:t>U</a:t>
            </a:r>
            <a:r>
              <a:rPr lang="en-GB" dirty="0" smtClean="0"/>
              <a:t>/∂p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 smtClean="0"/>
                  <a:t>Consider the vertical gradient of the geostrophic wind: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𝛁</m:t>
                      </m:r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m:oMathPara>
                </a14:m>
                <a:endParaRPr lang="en-GB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𝛁</m:t>
                          </m:r>
                        </m:e>
                        <m:sub>
                          <m:r>
                            <a:rPr lang="en-GB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GB" dirty="0" smtClean="0"/>
                  <a:t>where z is geopotential </a:t>
                </a:r>
                <a:r>
                  <a:rPr lang="en-GB" dirty="0" err="1" smtClean="0"/>
                  <a:t>ht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𝛁</m:t>
                        </m:r>
                      </m:e>
                      <m:sub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sub>
                    </m:sSub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 smtClean="0"/>
                  <a:t>But ∂p/∂z = -</a:t>
                </a:r>
                <a:r>
                  <a:rPr lang="el-GR" dirty="0" smtClean="0"/>
                  <a:t>ρ</a:t>
                </a:r>
                <a:r>
                  <a:rPr lang="en-GB" dirty="0" smtClean="0"/>
                  <a:t>g = -</a:t>
                </a:r>
                <a:r>
                  <a:rPr lang="en-GB" dirty="0" err="1" smtClean="0"/>
                  <a:t>pg</a:t>
                </a:r>
                <a:r>
                  <a:rPr lang="en-GB" dirty="0" smtClean="0"/>
                  <a:t>/</a:t>
                </a:r>
                <a:r>
                  <a:rPr lang="en-GB" dirty="0" err="1" smtClean="0"/>
                  <a:t>rT</a:t>
                </a:r>
                <a:r>
                  <a:rPr lang="en-GB" dirty="0" smtClean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078" b="-1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 algn="ctr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𝛁</m:t>
                        </m:r>
                      </m:e>
                      <m:sub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GB" dirty="0" smtClean="0"/>
              </a:p>
              <a:p>
                <a:pPr marL="0" indent="0" algn="ctr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𝛁</m:t>
                        </m:r>
                      </m:e>
                      <m:sub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marL="0" indent="0" algn="ctr">
                  <a:lnSpc>
                    <a:spcPct val="110000"/>
                  </a:lnSpc>
                  <a:buNone/>
                </a:pPr>
                <a:r>
                  <a:rPr lang="en-GB" dirty="0" smtClean="0"/>
                  <a:t>An alternative form may be derived using</a:t>
                </a:r>
              </a:p>
              <a:p>
                <a:pPr marL="0" indent="0" algn="ctr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GB" sz="2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num>
                        <m:den>
                          <m:r>
                            <a:rPr lang="en-GB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f>
                        <m:fPr>
                          <m:ctrlPr>
                            <a:rPr lang="en-GB" sz="24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4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𝑝𝑔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𝑟𝑇</m:t>
                          </m:r>
                        </m:den>
                      </m:f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 algn="ctr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𝛁</m:t>
                        </m:r>
                      </m:e>
                      <m:sub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GB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lnSpc>
                    <a:spcPct val="110000"/>
                  </a:lnSpc>
                  <a:buNone/>
                </a:pPr>
                <a:r>
                  <a:rPr lang="en-GB" dirty="0" smtClean="0">
                    <a:solidFill>
                      <a:srgbClr val="FF0000"/>
                    </a:solidFill>
                  </a:rPr>
                  <a:t>These are both forms of the 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thermal wind equation</a:t>
                </a:r>
                <a:endParaRPr lang="en-GB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208" r="-2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thermal wind equation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 the troposphere, </a:t>
            </a:r>
            <a:r>
              <a:rPr lang="en-GB" b="1" dirty="0" smtClean="0">
                <a:sym typeface="Symbol" panose="05050102010706020507" pitchFamily="18" charset="2"/>
              </a:rPr>
              <a:t></a:t>
            </a:r>
            <a:r>
              <a:rPr lang="en-GB" dirty="0" smtClean="0">
                <a:sym typeface="Symbol" panose="05050102010706020507" pitchFamily="18" charset="2"/>
              </a:rPr>
              <a:t>T points equatorward.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So </a:t>
            </a:r>
            <a:r>
              <a:rPr lang="en-GB" b="1" dirty="0" smtClean="0"/>
              <a:t>k</a:t>
            </a:r>
            <a:r>
              <a:rPr lang="en-GB" dirty="0"/>
              <a:t> </a:t>
            </a:r>
            <a:r>
              <a:rPr lang="en-GB" dirty="0" smtClean="0"/>
              <a:t>x </a:t>
            </a:r>
            <a:r>
              <a:rPr lang="en-GB" b="1" dirty="0">
                <a:sym typeface="Symbol" panose="05050102010706020507" pitchFamily="18" charset="2"/>
              </a:rPr>
              <a:t></a:t>
            </a:r>
            <a:r>
              <a:rPr lang="en-GB" dirty="0">
                <a:sym typeface="Symbol" panose="05050102010706020507" pitchFamily="18" charset="2"/>
              </a:rPr>
              <a:t>T </a:t>
            </a:r>
            <a:r>
              <a:rPr lang="en-GB" dirty="0" smtClean="0">
                <a:sym typeface="Symbol" panose="05050102010706020507" pitchFamily="18" charset="2"/>
              </a:rPr>
              <a:t>points eastwards in both hemispheres.</a:t>
            </a:r>
          </a:p>
          <a:p>
            <a:pPr marL="0" indent="0">
              <a:buNone/>
            </a:pPr>
            <a:r>
              <a:rPr lang="en-GB" dirty="0" smtClean="0">
                <a:sym typeface="Symbol" panose="05050102010706020507" pitchFamily="18" charset="2"/>
              </a:rPr>
              <a:t>So, westerly winds increase with height (∂u/∂z&gt;0) in the troposphere.</a:t>
            </a:r>
          </a:p>
          <a:p>
            <a:pPr marL="0" indent="0">
              <a:buNone/>
            </a:pPr>
            <a:endParaRPr lang="en-GB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GB" dirty="0" smtClean="0">
                <a:sym typeface="Symbol" panose="05050102010706020507" pitchFamily="18" charset="2"/>
              </a:rPr>
              <a:t>The equator-pole temperature gradient is concentrated at fronts – giving local maxima in westerly wind near the tropopause which we call </a:t>
            </a:r>
            <a:r>
              <a:rPr lang="en-GB" b="1" dirty="0" smtClean="0">
                <a:sym typeface="Symbol" panose="05050102010706020507" pitchFamily="18" charset="2"/>
              </a:rPr>
              <a:t>jet streams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72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Horizontal convergence and divergence determine patterns of vertical velocity on the synoptic scale</a:t>
            </a:r>
          </a:p>
          <a:p>
            <a:r>
              <a:rPr lang="en-GB" dirty="0" smtClean="0"/>
              <a:t>C and D are mainly a property of the </a:t>
            </a:r>
            <a:r>
              <a:rPr lang="en-GB" dirty="0" err="1" smtClean="0"/>
              <a:t>ageostrophic</a:t>
            </a:r>
            <a:r>
              <a:rPr lang="en-GB" dirty="0" smtClean="0"/>
              <a:t> wind</a:t>
            </a:r>
          </a:p>
          <a:p>
            <a:r>
              <a:rPr lang="en-GB" dirty="0" err="1" smtClean="0"/>
              <a:t>Ageostrophic</a:t>
            </a:r>
            <a:r>
              <a:rPr lang="en-GB" dirty="0" smtClean="0"/>
              <a:t> wind is proportional to acceleration</a:t>
            </a:r>
          </a:p>
          <a:p>
            <a:r>
              <a:rPr lang="en-GB" dirty="0" smtClean="0"/>
              <a:t>Jet stream sets up C and D at entrance and exit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0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Directional acceleration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Circular flow around a low pressure centre (NH)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Consider balance of forces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934065" y="2949677"/>
            <a:ext cx="2399070" cy="23007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93255" y="1600199"/>
                <a:ext cx="40386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𝜵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GB" b="1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 smtClean="0"/>
                  <a:t>Centripetal acceleration = U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/R towards centre 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= </a:t>
                </a:r>
                <a:r>
                  <a:rPr lang="en-GB" dirty="0"/>
                  <a:t>(U/R)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𝑼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GB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 smtClean="0"/>
                  <a:t>So: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𝜵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GB" b="1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𝜵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</m:oMath>
                  </m:oMathPara>
                </a14:m>
                <a:endParaRPr lang="en-GB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93255" y="1600199"/>
                <a:ext cx="4038600" cy="4525963"/>
              </a:xfrm>
              <a:blipFill rotWithShape="1">
                <a:blip r:embed="rId2"/>
                <a:stretch>
                  <a:fillRect l="-2262" r="-3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2900516" y="32151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66105" y="2803262"/>
            <a:ext cx="452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U</a:t>
            </a:r>
            <a:endParaRPr lang="en-GB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133600" y="3053972"/>
            <a:ext cx="1602658" cy="104607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0" y="2792362"/>
            <a:ext cx="53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526890" y="3678515"/>
            <a:ext cx="50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pgf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3062004" y="3405978"/>
            <a:ext cx="124378" cy="1486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194254" y="3324169"/>
            <a:ext cx="742336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05662" y="3480283"/>
            <a:ext cx="518155" cy="38289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74805" y="4107203"/>
            <a:ext cx="627470" cy="929595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91314" y="4539928"/>
            <a:ext cx="4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76603" y="3076404"/>
                <a:ext cx="1504820" cy="66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00B050"/>
                    </a:solidFill>
                  </a:rPr>
                  <a:t>Acc</a:t>
                </a:r>
                <a:r>
                  <a:rPr lang="en-GB" sz="2400" baseline="30000" dirty="0" err="1" smtClean="0">
                    <a:solidFill>
                      <a:srgbClr val="00B050"/>
                    </a:solidFill>
                  </a:rPr>
                  <a:t>n</a:t>
                </a:r>
                <a:r>
                  <a:rPr lang="en-GB" sz="2400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603" y="3076404"/>
                <a:ext cx="1504820" cy="666401"/>
              </a:xfrm>
              <a:prstGeom prst="rect">
                <a:avLst/>
              </a:prstGeom>
              <a:blipFill>
                <a:blip r:embed="rId3"/>
                <a:stretch>
                  <a:fillRect l="-6073" b="-9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6272981"/>
                <a:ext cx="22073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6272981"/>
                <a:ext cx="220734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3565422" y="5654305"/>
            <a:ext cx="1134397" cy="55992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2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Gradient Wind Equation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𝜵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sz="2800" b="1" dirty="0" smtClean="0"/>
                  <a:t>U </a:t>
                </a:r>
                <a:r>
                  <a:rPr lang="en-GB" sz="2800" dirty="0" smtClean="0"/>
                  <a:t>and </a:t>
                </a:r>
                <a:r>
                  <a:rPr lang="en-GB" sz="2800" b="1" dirty="0" smtClean="0"/>
                  <a:t>U</a:t>
                </a:r>
                <a:r>
                  <a:rPr lang="en-GB" sz="2800" b="1" baseline="-25000" dirty="0" smtClean="0"/>
                  <a:t>G</a:t>
                </a:r>
                <a:r>
                  <a:rPr lang="en-GB" sz="2800" dirty="0" smtClean="0"/>
                  <a:t> must be collinear</a:t>
                </a:r>
              </a:p>
              <a:p>
                <a:pPr marL="0" indent="0">
                  <a:buNone/>
                </a:pPr>
                <a:r>
                  <a:rPr lang="en-GB" sz="2800" dirty="0" smtClean="0"/>
                  <a:t>So we have a scalar equation</a:t>
                </a:r>
              </a:p>
              <a:p>
                <a:pPr marL="0" indent="0" algn="ctr">
                  <a:buNone/>
                </a:pPr>
                <a:r>
                  <a:rPr lang="en-GB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𝑓𝑈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sSub>
                      <m:sSub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b="0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GB" sz="2800" dirty="0" smtClean="0"/>
                  <a:t>This is called the gradient wind equation, and is solved using the usual quadratic formula</a:t>
                </a:r>
              </a:p>
              <a:p>
                <a:pPr marL="0" indent="0" algn="ctr">
                  <a:buNone/>
                </a:pPr>
                <a:r>
                  <a:rPr lang="en-GB" sz="2800" dirty="0" smtClean="0"/>
                  <a:t>Clearly, for positive R, U &lt; U</a:t>
                </a:r>
                <a:r>
                  <a:rPr lang="en-GB" sz="2800" baseline="-25000" dirty="0" smtClean="0"/>
                  <a:t>G</a:t>
                </a:r>
                <a:r>
                  <a:rPr lang="en-GB" sz="2800" dirty="0" smtClean="0"/>
                  <a:t>  </a:t>
                </a:r>
              </a:p>
              <a:p>
                <a:pPr marL="0" indent="0" algn="ctr">
                  <a:buNone/>
                </a:pPr>
                <a:r>
                  <a:rPr lang="en-GB" sz="2800" dirty="0" smtClean="0">
                    <a:solidFill>
                      <a:srgbClr val="FF0000"/>
                    </a:solidFill>
                  </a:rPr>
                  <a:t>wind around a low is slower than geostrophic</a:t>
                </a:r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r="-1259" b="-2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0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934065" y="2949677"/>
            <a:ext cx="2399070" cy="23007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Flow around a High Pressure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Circular flow around a high pressure centre (NH)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Consider balance of forces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93255" y="1600199"/>
                <a:ext cx="4038600" cy="4997246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3400" dirty="0" smtClean="0"/>
                  <a:t>Centripetal acceleration = U</a:t>
                </a:r>
                <a:r>
                  <a:rPr lang="en-GB" sz="3400" baseline="30000" dirty="0" smtClean="0"/>
                  <a:t>2</a:t>
                </a:r>
                <a:r>
                  <a:rPr lang="en-GB" sz="3400" dirty="0" smtClean="0"/>
                  <a:t>/R towards centre 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GB" sz="3400" dirty="0" smtClean="0"/>
                  <a:t>= -(</a:t>
                </a:r>
                <a:r>
                  <a:rPr lang="en-GB" sz="3400" dirty="0"/>
                  <a:t>U/R)</a:t>
                </a:r>
                <a14:m>
                  <m:oMath xmlns:m="http://schemas.openxmlformats.org/officeDocument/2006/math">
                    <m:r>
                      <a:rPr lang="en-GB" sz="3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3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𝑼</m:t>
                    </m:r>
                    <m:r>
                      <a:rPr lang="en-GB" sz="3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GB" sz="3400" b="1" dirty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3400" dirty="0" smtClean="0"/>
                  <a:t>So: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sz="3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GB" sz="3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sz="3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  <m:r>
                        <a:rPr lang="en-GB" sz="3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3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𝜵</m:t>
                      </m:r>
                      <m:r>
                        <m:rPr>
                          <m:sty m:val="p"/>
                        </m:rPr>
                        <a:rPr lang="el-GR" sz="3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GB" sz="3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3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sz="3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sz="3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GB" sz="3400" b="1" dirty="0"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3400" dirty="0" smtClean="0"/>
                  <a:t>We can use the same maths as before if we define R to be negative around a high. Then: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GB" sz="3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GB" sz="3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3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GB" sz="3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𝑓𝑈</m:t>
                    </m:r>
                    <m:r>
                      <a:rPr lang="en-GB" sz="3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sSub>
                      <m:sSubPr>
                        <m:ctrlPr>
                          <a:rPr lang="en-GB" sz="3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GB" sz="3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GB" sz="3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3400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3400" dirty="0" smtClean="0"/>
                  <a:t>in both cases, but when R&lt;0, U&gt;U</a:t>
                </a:r>
                <a:r>
                  <a:rPr lang="en-GB" sz="3400" baseline="-25000" dirty="0" smtClean="0"/>
                  <a:t>G</a:t>
                </a:r>
                <a:r>
                  <a:rPr lang="en-GB" sz="3400" dirty="0" smtClean="0"/>
                  <a:t> – </a:t>
                </a:r>
                <a:r>
                  <a:rPr lang="en-GB" sz="3400" dirty="0" smtClean="0">
                    <a:solidFill>
                      <a:srgbClr val="FF0000"/>
                    </a:solidFill>
                  </a:rPr>
                  <a:t>wind around a high is faster than geostrophic</a:t>
                </a:r>
                <a:endParaRPr lang="en-GB" sz="3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93255" y="1600199"/>
                <a:ext cx="4038600" cy="4997246"/>
              </a:xfrm>
              <a:blipFill>
                <a:blip r:embed="rId2"/>
                <a:stretch>
                  <a:fillRect l="-1810" t="-732" r="-2715" b="-1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rot="10800000" flipH="1" flipV="1">
            <a:off x="2900516" y="32151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98629" y="2587794"/>
            <a:ext cx="452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U</a:t>
            </a:r>
            <a:endParaRPr lang="en-GB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133600" y="3053972"/>
            <a:ext cx="1602658" cy="104607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79174" y="3736365"/>
            <a:ext cx="53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19947" y="3076404"/>
            <a:ext cx="50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pgf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3062004" y="3405978"/>
            <a:ext cx="124378" cy="1486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194254" y="3324169"/>
            <a:ext cx="742336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05662" y="3480283"/>
            <a:ext cx="518155" cy="38289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74805" y="4107203"/>
            <a:ext cx="627470" cy="929595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91314" y="4539928"/>
            <a:ext cx="4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76603" y="3076404"/>
                <a:ext cx="1504820" cy="66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00B050"/>
                    </a:solidFill>
                  </a:rPr>
                  <a:t>Acc</a:t>
                </a:r>
                <a:r>
                  <a:rPr lang="en-GB" sz="2400" baseline="30000" dirty="0" err="1" smtClean="0">
                    <a:solidFill>
                      <a:srgbClr val="00B050"/>
                    </a:solidFill>
                  </a:rPr>
                  <a:t>n</a:t>
                </a:r>
                <a:r>
                  <a:rPr lang="en-GB" sz="2400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603" y="3076404"/>
                <a:ext cx="1504820" cy="666401"/>
              </a:xfrm>
              <a:prstGeom prst="rect">
                <a:avLst/>
              </a:prstGeom>
              <a:blipFill>
                <a:blip r:embed="rId3"/>
                <a:stretch>
                  <a:fillRect l="-6073" b="-9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9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Trough-ridge pattern in the jet stream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530942" y="2588431"/>
            <a:ext cx="8082116" cy="1778039"/>
          </a:xfrm>
          <a:custGeom>
            <a:avLst/>
            <a:gdLst>
              <a:gd name="connsiteX0" fmla="*/ 0 w 8082116"/>
              <a:gd name="connsiteY0" fmla="*/ 1000343 h 1778039"/>
              <a:gd name="connsiteX1" fmla="*/ 786581 w 8082116"/>
              <a:gd name="connsiteY1" fmla="*/ 430072 h 1778039"/>
              <a:gd name="connsiteX2" fmla="*/ 1465006 w 8082116"/>
              <a:gd name="connsiteY2" fmla="*/ 95775 h 1778039"/>
              <a:gd name="connsiteX3" fmla="*/ 2369574 w 8082116"/>
              <a:gd name="connsiteY3" fmla="*/ 46614 h 1778039"/>
              <a:gd name="connsiteX4" fmla="*/ 3323303 w 8082116"/>
              <a:gd name="connsiteY4" fmla="*/ 705375 h 1778039"/>
              <a:gd name="connsiteX5" fmla="*/ 4542503 w 8082116"/>
              <a:gd name="connsiteY5" fmla="*/ 1550950 h 1778039"/>
              <a:gd name="connsiteX6" fmla="*/ 5860026 w 8082116"/>
              <a:gd name="connsiteY6" fmla="*/ 1757427 h 1778039"/>
              <a:gd name="connsiteX7" fmla="*/ 7089058 w 8082116"/>
              <a:gd name="connsiteY7" fmla="*/ 1157659 h 1778039"/>
              <a:gd name="connsiteX8" fmla="*/ 8082116 w 8082116"/>
              <a:gd name="connsiteY8" fmla="*/ 292421 h 177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2116" h="1778039">
                <a:moveTo>
                  <a:pt x="0" y="1000343"/>
                </a:moveTo>
                <a:cubicBezTo>
                  <a:pt x="271206" y="790588"/>
                  <a:pt x="542413" y="580833"/>
                  <a:pt x="786581" y="430072"/>
                </a:cubicBezTo>
                <a:cubicBezTo>
                  <a:pt x="1030749" y="279311"/>
                  <a:pt x="1201174" y="159685"/>
                  <a:pt x="1465006" y="95775"/>
                </a:cubicBezTo>
                <a:cubicBezTo>
                  <a:pt x="1728838" y="31865"/>
                  <a:pt x="2059858" y="-54986"/>
                  <a:pt x="2369574" y="46614"/>
                </a:cubicBezTo>
                <a:cubicBezTo>
                  <a:pt x="2679290" y="148214"/>
                  <a:pt x="3323303" y="705375"/>
                  <a:pt x="3323303" y="705375"/>
                </a:cubicBezTo>
                <a:cubicBezTo>
                  <a:pt x="3685458" y="956098"/>
                  <a:pt x="4119716" y="1375608"/>
                  <a:pt x="4542503" y="1550950"/>
                </a:cubicBezTo>
                <a:cubicBezTo>
                  <a:pt x="4965290" y="1726292"/>
                  <a:pt x="5435600" y="1822976"/>
                  <a:pt x="5860026" y="1757427"/>
                </a:cubicBezTo>
                <a:cubicBezTo>
                  <a:pt x="6284452" y="1691879"/>
                  <a:pt x="6718710" y="1401827"/>
                  <a:pt x="7089058" y="1157659"/>
                </a:cubicBezTo>
                <a:cubicBezTo>
                  <a:pt x="7459406" y="913491"/>
                  <a:pt x="7770761" y="602956"/>
                  <a:pt x="8082116" y="29242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884902" y="32151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H="1" flipV="1">
            <a:off x="3967318" y="33675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8170621" y="32151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46787" y="2861187"/>
            <a:ext cx="12781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Ridge, R&lt;0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1484" y="2938841"/>
            <a:ext cx="15190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</a:rPr>
              <a:t>Trough, R&gt;0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4219" y="1540368"/>
            <a:ext cx="1563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U &gt; U</a:t>
            </a:r>
            <a:r>
              <a:rPr lang="en-GB" sz="2800" baseline="-25000" dirty="0" smtClean="0">
                <a:solidFill>
                  <a:srgbClr val="00B050"/>
                </a:solidFill>
              </a:rPr>
              <a:t>G</a:t>
            </a:r>
            <a:endParaRPr lang="en-GB" sz="2800" dirty="0" smtClean="0">
              <a:solidFill>
                <a:srgbClr val="00B050"/>
              </a:solidFill>
            </a:endParaRPr>
          </a:p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So U</a:t>
            </a:r>
            <a:r>
              <a:rPr lang="en-GB" sz="2800" baseline="-25000" dirty="0" smtClean="0">
                <a:solidFill>
                  <a:srgbClr val="00B050"/>
                </a:solidFill>
              </a:rPr>
              <a:t>A</a:t>
            </a:r>
            <a:r>
              <a:rPr lang="en-GB" sz="2800" dirty="0" smtClean="0">
                <a:solidFill>
                  <a:srgbClr val="00B050"/>
                </a:solidFill>
              </a:rPr>
              <a:t> &gt; 0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9361" y="4545651"/>
            <a:ext cx="1563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</a:rPr>
              <a:t>U &lt; U</a:t>
            </a:r>
            <a:r>
              <a:rPr lang="en-GB" sz="2800" baseline="-25000" dirty="0" smtClean="0">
                <a:solidFill>
                  <a:srgbClr val="0070C0"/>
                </a:solidFill>
              </a:rPr>
              <a:t>G</a:t>
            </a:r>
            <a:endParaRPr lang="en-GB" sz="2800" dirty="0" smtClean="0">
              <a:solidFill>
                <a:srgbClr val="0070C0"/>
              </a:solidFill>
            </a:endParaRPr>
          </a:p>
          <a:p>
            <a:pPr algn="ctr"/>
            <a:r>
              <a:rPr lang="en-GB" sz="2800" dirty="0" smtClean="0">
                <a:solidFill>
                  <a:srgbClr val="0070C0"/>
                </a:solidFill>
              </a:rPr>
              <a:t>So U</a:t>
            </a:r>
            <a:r>
              <a:rPr lang="en-GB" sz="2800" baseline="-25000" dirty="0" smtClean="0">
                <a:solidFill>
                  <a:srgbClr val="0070C0"/>
                </a:solidFill>
              </a:rPr>
              <a:t>A</a:t>
            </a:r>
            <a:r>
              <a:rPr lang="en-GB" sz="2800" dirty="0" smtClean="0">
                <a:solidFill>
                  <a:srgbClr val="0070C0"/>
                </a:solidFill>
              </a:rPr>
              <a:t> &lt; 0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Trough-ridge pattern in the jet stream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530942" y="2588431"/>
            <a:ext cx="8082116" cy="1778039"/>
          </a:xfrm>
          <a:custGeom>
            <a:avLst/>
            <a:gdLst>
              <a:gd name="connsiteX0" fmla="*/ 0 w 8082116"/>
              <a:gd name="connsiteY0" fmla="*/ 1000343 h 1778039"/>
              <a:gd name="connsiteX1" fmla="*/ 786581 w 8082116"/>
              <a:gd name="connsiteY1" fmla="*/ 430072 h 1778039"/>
              <a:gd name="connsiteX2" fmla="*/ 1465006 w 8082116"/>
              <a:gd name="connsiteY2" fmla="*/ 95775 h 1778039"/>
              <a:gd name="connsiteX3" fmla="*/ 2369574 w 8082116"/>
              <a:gd name="connsiteY3" fmla="*/ 46614 h 1778039"/>
              <a:gd name="connsiteX4" fmla="*/ 3323303 w 8082116"/>
              <a:gd name="connsiteY4" fmla="*/ 705375 h 1778039"/>
              <a:gd name="connsiteX5" fmla="*/ 4542503 w 8082116"/>
              <a:gd name="connsiteY5" fmla="*/ 1550950 h 1778039"/>
              <a:gd name="connsiteX6" fmla="*/ 5860026 w 8082116"/>
              <a:gd name="connsiteY6" fmla="*/ 1757427 h 1778039"/>
              <a:gd name="connsiteX7" fmla="*/ 7089058 w 8082116"/>
              <a:gd name="connsiteY7" fmla="*/ 1157659 h 1778039"/>
              <a:gd name="connsiteX8" fmla="*/ 8082116 w 8082116"/>
              <a:gd name="connsiteY8" fmla="*/ 292421 h 177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2116" h="1778039">
                <a:moveTo>
                  <a:pt x="0" y="1000343"/>
                </a:moveTo>
                <a:cubicBezTo>
                  <a:pt x="271206" y="790588"/>
                  <a:pt x="542413" y="580833"/>
                  <a:pt x="786581" y="430072"/>
                </a:cubicBezTo>
                <a:cubicBezTo>
                  <a:pt x="1030749" y="279311"/>
                  <a:pt x="1201174" y="159685"/>
                  <a:pt x="1465006" y="95775"/>
                </a:cubicBezTo>
                <a:cubicBezTo>
                  <a:pt x="1728838" y="31865"/>
                  <a:pt x="2059858" y="-54986"/>
                  <a:pt x="2369574" y="46614"/>
                </a:cubicBezTo>
                <a:cubicBezTo>
                  <a:pt x="2679290" y="148214"/>
                  <a:pt x="3323303" y="705375"/>
                  <a:pt x="3323303" y="705375"/>
                </a:cubicBezTo>
                <a:cubicBezTo>
                  <a:pt x="3685458" y="956098"/>
                  <a:pt x="4119716" y="1375608"/>
                  <a:pt x="4542503" y="1550950"/>
                </a:cubicBezTo>
                <a:cubicBezTo>
                  <a:pt x="4965290" y="1726292"/>
                  <a:pt x="5435600" y="1822976"/>
                  <a:pt x="5860026" y="1757427"/>
                </a:cubicBezTo>
                <a:cubicBezTo>
                  <a:pt x="6284452" y="1691879"/>
                  <a:pt x="6718710" y="1401827"/>
                  <a:pt x="7089058" y="1157659"/>
                </a:cubicBezTo>
                <a:cubicBezTo>
                  <a:pt x="7459406" y="913491"/>
                  <a:pt x="7770761" y="602956"/>
                  <a:pt x="8082116" y="29242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884902" y="32151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H="1" flipV="1">
            <a:off x="3967318" y="33675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8170621" y="32151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46787" y="2861187"/>
            <a:ext cx="12781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Ridge, R&lt;0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1484" y="2938841"/>
            <a:ext cx="15190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</a:rPr>
              <a:t>Trough, R&gt;0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4219" y="1540368"/>
            <a:ext cx="1563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U &gt; U</a:t>
            </a:r>
            <a:r>
              <a:rPr lang="en-GB" sz="2800" baseline="-25000" dirty="0" smtClean="0">
                <a:solidFill>
                  <a:srgbClr val="00B050"/>
                </a:solidFill>
              </a:rPr>
              <a:t>G</a:t>
            </a:r>
            <a:endParaRPr lang="en-GB" sz="2800" dirty="0" smtClean="0">
              <a:solidFill>
                <a:srgbClr val="00B050"/>
              </a:solidFill>
            </a:endParaRPr>
          </a:p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So U</a:t>
            </a:r>
            <a:r>
              <a:rPr lang="en-GB" sz="2800" baseline="-25000" dirty="0" smtClean="0">
                <a:solidFill>
                  <a:srgbClr val="00B050"/>
                </a:solidFill>
              </a:rPr>
              <a:t>A</a:t>
            </a:r>
            <a:r>
              <a:rPr lang="en-GB" sz="2800" dirty="0" smtClean="0">
                <a:solidFill>
                  <a:srgbClr val="00B050"/>
                </a:solidFill>
              </a:rPr>
              <a:t> &gt; 0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9361" y="4545651"/>
            <a:ext cx="1563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U &lt; U</a:t>
            </a:r>
            <a:r>
              <a:rPr lang="en-GB" sz="2800" baseline="-25000" dirty="0" smtClean="0">
                <a:solidFill>
                  <a:srgbClr val="00B050"/>
                </a:solidFill>
              </a:rPr>
              <a:t>G</a:t>
            </a:r>
            <a:endParaRPr lang="en-GB" sz="2800" dirty="0" smtClean="0">
              <a:solidFill>
                <a:srgbClr val="00B050"/>
              </a:solidFill>
            </a:endParaRPr>
          </a:p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So U</a:t>
            </a:r>
            <a:r>
              <a:rPr lang="en-GB" sz="2800" baseline="-25000" dirty="0" smtClean="0">
                <a:solidFill>
                  <a:srgbClr val="00B050"/>
                </a:solidFill>
              </a:rPr>
              <a:t>A</a:t>
            </a:r>
            <a:r>
              <a:rPr lang="en-GB" sz="2800" dirty="0" smtClean="0">
                <a:solidFill>
                  <a:srgbClr val="00B050"/>
                </a:solidFill>
              </a:rPr>
              <a:t> &lt; 0</a:t>
            </a:r>
            <a:endParaRPr lang="en-GB" sz="2800" dirty="0">
              <a:solidFill>
                <a:srgbClr val="00B05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113935" y="2792361"/>
            <a:ext cx="76691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61851" y="2494475"/>
            <a:ext cx="85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U</a:t>
            </a:r>
            <a:r>
              <a:rPr lang="en-GB" sz="2800" baseline="-25000" dirty="0" smtClean="0">
                <a:solidFill>
                  <a:srgbClr val="FF0000"/>
                </a:solidFill>
              </a:rPr>
              <a:t>A</a:t>
            </a:r>
            <a:endParaRPr lang="en-GB" sz="28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707626" y="4124632"/>
            <a:ext cx="76691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25064" y="3808736"/>
            <a:ext cx="85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U</a:t>
            </a:r>
            <a:r>
              <a:rPr lang="en-GB" sz="2800" baseline="-25000" dirty="0" smtClean="0">
                <a:solidFill>
                  <a:srgbClr val="FF0000"/>
                </a:solidFill>
              </a:rPr>
              <a:t>A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0426" y="1317523"/>
            <a:ext cx="319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Straight flow, so U = U</a:t>
            </a:r>
            <a:r>
              <a:rPr lang="en-GB" sz="2400" baseline="-25000" dirty="0" smtClean="0">
                <a:solidFill>
                  <a:srgbClr val="FF0000"/>
                </a:solidFill>
              </a:rPr>
              <a:t>G</a:t>
            </a:r>
            <a:r>
              <a:rPr lang="en-GB" sz="2400" dirty="0" smtClean="0">
                <a:solidFill>
                  <a:srgbClr val="FF0000"/>
                </a:solidFill>
              </a:rPr>
              <a:t> , U</a:t>
            </a:r>
            <a:r>
              <a:rPr lang="en-GB" sz="2400" baseline="-25000" dirty="0" smtClean="0">
                <a:solidFill>
                  <a:srgbClr val="FF0000"/>
                </a:solidFill>
              </a:rPr>
              <a:t>A</a:t>
            </a:r>
            <a:r>
              <a:rPr lang="en-GB" sz="2400" dirty="0" smtClean="0">
                <a:solidFill>
                  <a:srgbClr val="FF0000"/>
                </a:solidFill>
              </a:rPr>
              <a:t> = 0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247535" y="2290916"/>
            <a:ext cx="1111046" cy="11651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56988" y="2148520"/>
            <a:ext cx="823465" cy="9584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3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 rot="19425882">
            <a:off x="6670778" y="3435473"/>
            <a:ext cx="2096730" cy="41295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 rot="2244718">
            <a:off x="3171633" y="3325005"/>
            <a:ext cx="2096730" cy="41295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Trough-ridge pattern in the jet stream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530942" y="2588431"/>
            <a:ext cx="8082116" cy="1778039"/>
          </a:xfrm>
          <a:custGeom>
            <a:avLst/>
            <a:gdLst>
              <a:gd name="connsiteX0" fmla="*/ 0 w 8082116"/>
              <a:gd name="connsiteY0" fmla="*/ 1000343 h 1778039"/>
              <a:gd name="connsiteX1" fmla="*/ 786581 w 8082116"/>
              <a:gd name="connsiteY1" fmla="*/ 430072 h 1778039"/>
              <a:gd name="connsiteX2" fmla="*/ 1465006 w 8082116"/>
              <a:gd name="connsiteY2" fmla="*/ 95775 h 1778039"/>
              <a:gd name="connsiteX3" fmla="*/ 2369574 w 8082116"/>
              <a:gd name="connsiteY3" fmla="*/ 46614 h 1778039"/>
              <a:gd name="connsiteX4" fmla="*/ 3323303 w 8082116"/>
              <a:gd name="connsiteY4" fmla="*/ 705375 h 1778039"/>
              <a:gd name="connsiteX5" fmla="*/ 4542503 w 8082116"/>
              <a:gd name="connsiteY5" fmla="*/ 1550950 h 1778039"/>
              <a:gd name="connsiteX6" fmla="*/ 5860026 w 8082116"/>
              <a:gd name="connsiteY6" fmla="*/ 1757427 h 1778039"/>
              <a:gd name="connsiteX7" fmla="*/ 7089058 w 8082116"/>
              <a:gd name="connsiteY7" fmla="*/ 1157659 h 1778039"/>
              <a:gd name="connsiteX8" fmla="*/ 8082116 w 8082116"/>
              <a:gd name="connsiteY8" fmla="*/ 292421 h 177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82116" h="1778039">
                <a:moveTo>
                  <a:pt x="0" y="1000343"/>
                </a:moveTo>
                <a:cubicBezTo>
                  <a:pt x="271206" y="790588"/>
                  <a:pt x="542413" y="580833"/>
                  <a:pt x="786581" y="430072"/>
                </a:cubicBezTo>
                <a:cubicBezTo>
                  <a:pt x="1030749" y="279311"/>
                  <a:pt x="1201174" y="159685"/>
                  <a:pt x="1465006" y="95775"/>
                </a:cubicBezTo>
                <a:cubicBezTo>
                  <a:pt x="1728838" y="31865"/>
                  <a:pt x="2059858" y="-54986"/>
                  <a:pt x="2369574" y="46614"/>
                </a:cubicBezTo>
                <a:cubicBezTo>
                  <a:pt x="2679290" y="148214"/>
                  <a:pt x="3323303" y="705375"/>
                  <a:pt x="3323303" y="705375"/>
                </a:cubicBezTo>
                <a:cubicBezTo>
                  <a:pt x="3685458" y="956098"/>
                  <a:pt x="4119716" y="1375608"/>
                  <a:pt x="4542503" y="1550950"/>
                </a:cubicBezTo>
                <a:cubicBezTo>
                  <a:pt x="4965290" y="1726292"/>
                  <a:pt x="5435600" y="1822976"/>
                  <a:pt x="5860026" y="1757427"/>
                </a:cubicBezTo>
                <a:cubicBezTo>
                  <a:pt x="6284452" y="1691879"/>
                  <a:pt x="6718710" y="1401827"/>
                  <a:pt x="7089058" y="1157659"/>
                </a:cubicBezTo>
                <a:cubicBezTo>
                  <a:pt x="7459406" y="913491"/>
                  <a:pt x="7770761" y="602956"/>
                  <a:pt x="8082116" y="29242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884902" y="32151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H="1" flipV="1">
            <a:off x="3967318" y="33675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8170621" y="3215149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2113935" y="2792361"/>
            <a:ext cx="76691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20859" y="2845384"/>
            <a:ext cx="85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U</a:t>
            </a:r>
            <a:r>
              <a:rPr lang="en-GB" sz="2800" baseline="-25000" dirty="0" smtClean="0">
                <a:solidFill>
                  <a:srgbClr val="FF0000"/>
                </a:solidFill>
              </a:rPr>
              <a:t>A</a:t>
            </a:r>
            <a:endParaRPr lang="en-GB" sz="28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707626" y="4124632"/>
            <a:ext cx="76691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22375" y="3529114"/>
            <a:ext cx="85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U</a:t>
            </a:r>
            <a:r>
              <a:rPr lang="en-GB" sz="2800" baseline="-25000" dirty="0" smtClean="0">
                <a:solidFill>
                  <a:srgbClr val="FF0000"/>
                </a:solidFill>
              </a:rPr>
              <a:t>A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0426" y="1317523"/>
            <a:ext cx="319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Straight flow, so U = U</a:t>
            </a:r>
            <a:r>
              <a:rPr lang="en-GB" sz="2400" baseline="-25000" dirty="0" smtClean="0">
                <a:solidFill>
                  <a:srgbClr val="FF0000"/>
                </a:solidFill>
              </a:rPr>
              <a:t>G</a:t>
            </a:r>
            <a:r>
              <a:rPr lang="en-GB" sz="2400" dirty="0" smtClean="0">
                <a:solidFill>
                  <a:srgbClr val="FF0000"/>
                </a:solidFill>
              </a:rPr>
              <a:t> , U</a:t>
            </a:r>
            <a:r>
              <a:rPr lang="en-GB" sz="2400" baseline="-25000" dirty="0" smtClean="0">
                <a:solidFill>
                  <a:srgbClr val="FF0000"/>
                </a:solidFill>
              </a:rPr>
              <a:t>A</a:t>
            </a:r>
            <a:r>
              <a:rPr lang="en-GB" sz="2400" dirty="0" smtClean="0">
                <a:solidFill>
                  <a:srgbClr val="FF0000"/>
                </a:solidFill>
              </a:rPr>
              <a:t> = 0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247535" y="2290916"/>
            <a:ext cx="1111046" cy="11651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56988" y="2148520"/>
            <a:ext cx="823465" cy="9584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431458" y="3477450"/>
            <a:ext cx="535859" cy="57488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516260" y="3503282"/>
            <a:ext cx="61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 flipH="1" flipV="1">
            <a:off x="8667321" y="3360906"/>
            <a:ext cx="108155" cy="884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131461" y="3470807"/>
            <a:ext cx="535859" cy="57488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216263" y="3496639"/>
            <a:ext cx="61574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7923" y="4925961"/>
            <a:ext cx="81240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Undulations in the jet stream are called </a:t>
            </a:r>
            <a:r>
              <a:rPr lang="en-GB" sz="2400" dirty="0" err="1" smtClean="0"/>
              <a:t>Rossby</a:t>
            </a:r>
            <a:r>
              <a:rPr lang="en-GB" sz="2400" dirty="0" smtClean="0"/>
              <a:t> waves. </a:t>
            </a:r>
          </a:p>
          <a:p>
            <a:r>
              <a:rPr lang="en-GB" sz="2400" dirty="0" err="1" smtClean="0"/>
              <a:t>Rossby</a:t>
            </a:r>
            <a:r>
              <a:rPr lang="en-GB" sz="2400" dirty="0" smtClean="0"/>
              <a:t> waves set up patterns of convergence and divergence due to change in direction of the flow</a:t>
            </a: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C forces downward motion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D forces upward motion </a:t>
            </a:r>
            <a:r>
              <a:rPr lang="en-GB" sz="2400" dirty="0" smtClean="0"/>
              <a:t>in the troposphere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46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Jet streams and fronts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Why do we have jet streams? Jet streams are linked to fronts – horizontal temperature gradients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6135"/>
            <a:ext cx="9026013" cy="360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389673" y="6480648"/>
            <a:ext cx="183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/>
              <a:t>Source: </a:t>
            </a:r>
            <a:r>
              <a:rPr lang="en-GB" altLang="en-US" dirty="0" err="1"/>
              <a:t>wikipedia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398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351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Symbol</vt:lpstr>
      <vt:lpstr>Office Theme</vt:lpstr>
      <vt:lpstr>EART30351</vt:lpstr>
      <vt:lpstr>Recap</vt:lpstr>
      <vt:lpstr>Directional acceleration</vt:lpstr>
      <vt:lpstr>Gradient Wind Equation</vt:lpstr>
      <vt:lpstr>Flow around a High Pressure</vt:lpstr>
      <vt:lpstr>Trough-ridge pattern in the jet stream</vt:lpstr>
      <vt:lpstr>Trough-ridge pattern in the jet stream</vt:lpstr>
      <vt:lpstr>Trough-ridge pattern in the jet stream</vt:lpstr>
      <vt:lpstr>Jet streams and fronts</vt:lpstr>
      <vt:lpstr>Vertical wind shear, ∂U/∂p</vt:lpstr>
      <vt:lpstr>Effect of thermal wind equation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Vaughan</dc:creator>
  <cp:lastModifiedBy>Geraint Vaughan</cp:lastModifiedBy>
  <cp:revision>52</cp:revision>
  <dcterms:created xsi:type="dcterms:W3CDTF">2014-11-26T10:33:08Z</dcterms:created>
  <dcterms:modified xsi:type="dcterms:W3CDTF">2019-10-18T07:35:01Z</dcterms:modified>
</cp:coreProperties>
</file>